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18" r:id="rId2"/>
    <p:sldId id="722" r:id="rId3"/>
    <p:sldId id="761" r:id="rId4"/>
    <p:sldId id="723" r:id="rId5"/>
    <p:sldId id="666" r:id="rId6"/>
    <p:sldId id="769" r:id="rId7"/>
    <p:sldId id="770" r:id="rId8"/>
    <p:sldId id="771" r:id="rId9"/>
  </p:sldIdLst>
  <p:sldSz cx="9144000" cy="6858000" type="screen4x3"/>
  <p:notesSz cx="9144000" cy="6858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4E"/>
    <a:srgbClr val="57B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48" autoAdjust="0"/>
    <p:restoredTop sz="94935" autoAdjust="0"/>
  </p:normalViewPr>
  <p:slideViewPr>
    <p:cSldViewPr snapToGrid="0">
      <p:cViewPr varScale="1">
        <p:scale>
          <a:sx n="84" d="100"/>
          <a:sy n="8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16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45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D716F-21DF-49E3-BEF6-6105E68BAD41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688E-9C3B-4437-B237-D537A4EEDC0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553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824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017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002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362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941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880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058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523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638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60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980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8AD9-9F1C-4687-B546-D6F143252B73}" type="datetimeFigureOut">
              <a:rPr lang="nl-BE" smtClean="0"/>
              <a:t>16/11/2015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D6018-4DBA-42AA-B085-764E7ECC63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027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18113" y="1227403"/>
            <a:ext cx="59709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4400">
                <a:solidFill>
                  <a:prstClr val="black"/>
                </a:solidFill>
              </a:rPr>
              <a:t> </a:t>
            </a:r>
            <a:r>
              <a:rPr lang="nl-BE" sz="4400" smtClean="0">
                <a:solidFill>
                  <a:prstClr val="black"/>
                </a:solidFill>
              </a:rPr>
              <a:t>Overlopende rekeningen</a:t>
            </a:r>
            <a:endParaRPr lang="nl-BE" sz="2400">
              <a:solidFill>
                <a:prstClr val="black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9" y="2712734"/>
            <a:ext cx="6496050" cy="2847975"/>
          </a:xfrm>
          <a:prstGeom prst="rect">
            <a:avLst/>
          </a:prstGeom>
          <a:effectLst>
            <a:outerShdw blurRad="635000" dist="381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kstvak 3"/>
          <p:cNvSpPr txBox="1"/>
          <p:nvPr/>
        </p:nvSpPr>
        <p:spPr>
          <a:xfrm>
            <a:off x="5301988" y="1996844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>
                <a:solidFill>
                  <a:prstClr val="black"/>
                </a:solidFill>
              </a:rPr>
              <a:t>Hendrik Claessens</a:t>
            </a:r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254578" y="1257300"/>
            <a:ext cx="5888400" cy="1779815"/>
          </a:xfrm>
          <a:prstGeom prst="roundRect">
            <a:avLst/>
          </a:prstGeom>
          <a:solidFill>
            <a:schemeClr val="accent1">
              <a:alpha val="1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1394143" y="544830"/>
            <a:ext cx="6562181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BE" altLang="nl-BE" smtClean="0"/>
              <a:t>Op </a:t>
            </a:r>
            <a:r>
              <a:rPr lang="nl-BE" altLang="nl-BE"/>
              <a:t>het </a:t>
            </a:r>
            <a:r>
              <a:rPr lang="nl-BE" altLang="nl-BE">
                <a:solidFill>
                  <a:srgbClr val="C00000"/>
                </a:solidFill>
              </a:rPr>
              <a:t>einde van het jaar</a:t>
            </a:r>
            <a:r>
              <a:rPr lang="nl-BE" altLang="nl-BE"/>
              <a:t> hebben we soms het volgende probleem: </a:t>
            </a:r>
          </a:p>
          <a:p>
            <a:endParaRPr lang="nl-BE" altLang="nl-BE"/>
          </a:p>
          <a:p>
            <a:endParaRPr lang="nl-BE" altLang="nl-BE"/>
          </a:p>
          <a:p>
            <a:r>
              <a:rPr lang="nl-BE" altLang="nl-BE">
                <a:solidFill>
                  <a:srgbClr val="C00000"/>
                </a:solidFill>
              </a:rPr>
              <a:t>kosten</a:t>
            </a:r>
            <a:r>
              <a:rPr lang="nl-BE" altLang="nl-BE"/>
              <a:t> die we </a:t>
            </a:r>
            <a:r>
              <a:rPr lang="nl-BE" altLang="nl-BE">
                <a:solidFill>
                  <a:srgbClr val="0070C0"/>
                </a:solidFill>
              </a:rPr>
              <a:t>dit jaar</a:t>
            </a:r>
            <a:r>
              <a:rPr lang="nl-BE" altLang="nl-BE"/>
              <a:t> boeken </a:t>
            </a:r>
          </a:p>
          <a:p>
            <a:r>
              <a:rPr lang="nl-BE" altLang="nl-BE"/>
              <a:t>	zijn voor een </a:t>
            </a:r>
            <a:r>
              <a:rPr lang="nl-BE" altLang="nl-BE">
                <a:solidFill>
                  <a:srgbClr val="FF0000"/>
                </a:solidFill>
              </a:rPr>
              <a:t>gedeelte ten laste van volgend jaar</a:t>
            </a:r>
          </a:p>
          <a:p>
            <a:endParaRPr lang="nl-BE" altLang="nl-BE"/>
          </a:p>
          <a:p>
            <a:r>
              <a:rPr lang="nl-BE" altLang="nl-BE" smtClean="0">
                <a:solidFill>
                  <a:srgbClr val="C00000"/>
                </a:solidFill>
              </a:rPr>
              <a:t>opbrengsten</a:t>
            </a:r>
            <a:r>
              <a:rPr lang="nl-BE" altLang="nl-BE" smtClean="0"/>
              <a:t> </a:t>
            </a:r>
            <a:r>
              <a:rPr lang="nl-BE" altLang="nl-BE"/>
              <a:t>die we </a:t>
            </a:r>
            <a:r>
              <a:rPr lang="nl-BE" altLang="nl-BE">
                <a:solidFill>
                  <a:srgbClr val="0070C0"/>
                </a:solidFill>
              </a:rPr>
              <a:t>dit jaar</a:t>
            </a:r>
            <a:r>
              <a:rPr lang="nl-BE" altLang="nl-BE"/>
              <a:t> boeken </a:t>
            </a:r>
          </a:p>
          <a:p>
            <a:r>
              <a:rPr lang="nl-BE" altLang="nl-BE"/>
              <a:t>	zijn voor een </a:t>
            </a:r>
            <a:r>
              <a:rPr lang="nl-BE" altLang="nl-BE">
                <a:solidFill>
                  <a:srgbClr val="FF0000"/>
                </a:solidFill>
              </a:rPr>
              <a:t>deel toe te wijzen aan </a:t>
            </a:r>
            <a:r>
              <a:rPr lang="nl-BE" altLang="nl-BE">
                <a:solidFill>
                  <a:srgbClr val="FF0000"/>
                </a:solidFill>
              </a:rPr>
              <a:t>volgend </a:t>
            </a:r>
            <a:r>
              <a:rPr lang="nl-BE" altLang="nl-BE" smtClean="0">
                <a:solidFill>
                  <a:srgbClr val="FF0000"/>
                </a:solidFill>
              </a:rPr>
              <a:t>jaar</a:t>
            </a:r>
          </a:p>
          <a:p>
            <a:endParaRPr lang="nl-BE" altLang="nl-BE">
              <a:solidFill>
                <a:srgbClr val="FF0000"/>
              </a:solidFill>
            </a:endParaRPr>
          </a:p>
          <a:p>
            <a:r>
              <a:rPr lang="nl-BE" altLang="nl-BE" sz="4000" smtClean="0"/>
              <a:t>OF</a:t>
            </a:r>
          </a:p>
          <a:p>
            <a:endParaRPr lang="nl-BE" altLang="nl-BE">
              <a:solidFill>
                <a:srgbClr val="FF0000"/>
              </a:solidFill>
            </a:endParaRPr>
          </a:p>
          <a:p>
            <a:r>
              <a:rPr lang="nl-BE" altLang="nl-BE">
                <a:solidFill>
                  <a:srgbClr val="C00000"/>
                </a:solidFill>
              </a:rPr>
              <a:t>kosten</a:t>
            </a:r>
            <a:r>
              <a:rPr lang="nl-BE" altLang="nl-BE"/>
              <a:t> die </a:t>
            </a:r>
            <a:r>
              <a:rPr lang="nl-BE" altLang="nl-BE"/>
              <a:t>we </a:t>
            </a:r>
            <a:r>
              <a:rPr lang="nl-BE" altLang="nl-BE" smtClean="0">
                <a:solidFill>
                  <a:srgbClr val="0070C0"/>
                </a:solidFill>
              </a:rPr>
              <a:t>volgend </a:t>
            </a:r>
            <a:r>
              <a:rPr lang="nl-BE" altLang="nl-BE">
                <a:solidFill>
                  <a:srgbClr val="0070C0"/>
                </a:solidFill>
              </a:rPr>
              <a:t>jaar</a:t>
            </a:r>
            <a:r>
              <a:rPr lang="nl-BE" altLang="nl-BE"/>
              <a:t> </a:t>
            </a:r>
            <a:r>
              <a:rPr lang="nl-BE" altLang="nl-BE" smtClean="0"/>
              <a:t>zullen boeken </a:t>
            </a:r>
            <a:endParaRPr lang="nl-BE" altLang="nl-BE"/>
          </a:p>
          <a:p>
            <a:r>
              <a:rPr lang="nl-BE" altLang="nl-BE"/>
              <a:t>	zijn voor een </a:t>
            </a:r>
            <a:r>
              <a:rPr lang="nl-BE" altLang="nl-BE">
                <a:solidFill>
                  <a:srgbClr val="FF0000"/>
                </a:solidFill>
              </a:rPr>
              <a:t>gedeelte ten laste </a:t>
            </a:r>
            <a:r>
              <a:rPr lang="nl-BE" altLang="nl-BE">
                <a:solidFill>
                  <a:srgbClr val="FF0000"/>
                </a:solidFill>
              </a:rPr>
              <a:t>van </a:t>
            </a:r>
            <a:r>
              <a:rPr lang="nl-BE" altLang="nl-BE" smtClean="0">
                <a:solidFill>
                  <a:srgbClr val="FF0000"/>
                </a:solidFill>
              </a:rPr>
              <a:t>dit </a:t>
            </a:r>
            <a:r>
              <a:rPr lang="nl-BE" altLang="nl-BE">
                <a:solidFill>
                  <a:srgbClr val="FF0000"/>
                </a:solidFill>
              </a:rPr>
              <a:t>jaar</a:t>
            </a:r>
          </a:p>
          <a:p>
            <a:endParaRPr lang="nl-BE" altLang="nl-BE"/>
          </a:p>
          <a:p>
            <a:r>
              <a:rPr lang="nl-BE" altLang="nl-BE">
                <a:solidFill>
                  <a:srgbClr val="C00000"/>
                </a:solidFill>
              </a:rPr>
              <a:t>opbrengsten</a:t>
            </a:r>
            <a:r>
              <a:rPr lang="nl-BE" altLang="nl-BE"/>
              <a:t> die </a:t>
            </a:r>
            <a:r>
              <a:rPr lang="nl-BE" altLang="nl-BE"/>
              <a:t>we </a:t>
            </a:r>
            <a:r>
              <a:rPr lang="nl-BE" altLang="nl-BE">
                <a:solidFill>
                  <a:srgbClr val="0070C0"/>
                </a:solidFill>
              </a:rPr>
              <a:t>volgend jaar</a:t>
            </a:r>
            <a:r>
              <a:rPr lang="nl-BE" altLang="nl-BE"/>
              <a:t> zullen boeken </a:t>
            </a:r>
          </a:p>
          <a:p>
            <a:r>
              <a:rPr lang="nl-BE" altLang="nl-BE"/>
              <a:t>	zijn voor een </a:t>
            </a:r>
            <a:r>
              <a:rPr lang="nl-BE" altLang="nl-BE">
                <a:solidFill>
                  <a:srgbClr val="FF0000"/>
                </a:solidFill>
              </a:rPr>
              <a:t>deel toe te wijzen </a:t>
            </a:r>
            <a:r>
              <a:rPr lang="nl-BE" altLang="nl-BE">
                <a:solidFill>
                  <a:srgbClr val="FF0000"/>
                </a:solidFill>
              </a:rPr>
              <a:t>aan </a:t>
            </a:r>
            <a:r>
              <a:rPr lang="nl-BE" altLang="nl-BE" smtClean="0">
                <a:solidFill>
                  <a:srgbClr val="FF0000"/>
                </a:solidFill>
              </a:rPr>
              <a:t>dit </a:t>
            </a:r>
            <a:r>
              <a:rPr lang="nl-BE" altLang="nl-BE">
                <a:solidFill>
                  <a:srgbClr val="FF0000"/>
                </a:solidFill>
              </a:rPr>
              <a:t>jaar</a:t>
            </a:r>
          </a:p>
          <a:p>
            <a:endParaRPr lang="nl-BE" altLang="nl-BE"/>
          </a:p>
        </p:txBody>
      </p:sp>
      <p:sp>
        <p:nvSpPr>
          <p:cNvPr id="7" name="Afgeronde rechthoek 6"/>
          <p:cNvSpPr/>
          <p:nvPr/>
        </p:nvSpPr>
        <p:spPr>
          <a:xfrm>
            <a:off x="1254578" y="3749585"/>
            <a:ext cx="5888400" cy="1779815"/>
          </a:xfrm>
          <a:prstGeom prst="roundRect">
            <a:avLst/>
          </a:prstGeom>
          <a:solidFill>
            <a:schemeClr val="accent1">
              <a:alpha val="17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15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>
            <a:spLocks noChangeArrowheads="1"/>
          </p:cNvSpPr>
          <p:nvPr/>
        </p:nvSpPr>
        <p:spPr bwMode="auto">
          <a:xfrm>
            <a:off x="1187450" y="692150"/>
            <a:ext cx="58531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BE" altLang="nl-BE" sz="2400"/>
              <a:t>Dit gebeurt met de techniek van de </a:t>
            </a:r>
          </a:p>
          <a:p>
            <a:r>
              <a:rPr lang="nl-BE" altLang="nl-BE" sz="2400"/>
              <a:t>                                "Overlopende  Rekeningen"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79902" y="2308860"/>
            <a:ext cx="66479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smtClean="0"/>
              <a:t>					Actief	Passief	</a:t>
            </a:r>
          </a:p>
          <a:p>
            <a:endParaRPr lang="nl-BE" sz="2400" smtClean="0"/>
          </a:p>
          <a:p>
            <a:r>
              <a:rPr lang="nl-BE" sz="2400" smtClean="0"/>
              <a:t>490 Over te dragen kosten		   X</a:t>
            </a:r>
          </a:p>
          <a:p>
            <a:r>
              <a:rPr lang="nl-BE" sz="2400" smtClean="0"/>
              <a:t>491 Verkregen opbrengsten		   X</a:t>
            </a:r>
          </a:p>
          <a:p>
            <a:endParaRPr lang="nl-BE" sz="2400" smtClean="0"/>
          </a:p>
          <a:p>
            <a:r>
              <a:rPr lang="nl-BE" sz="2400" smtClean="0"/>
              <a:t>492 Toe te rekenen kosten			    X</a:t>
            </a:r>
          </a:p>
          <a:p>
            <a:r>
              <a:rPr lang="nl-BE" sz="2400" smtClean="0"/>
              <a:t>493 Over te dragen opbrengsten		    X</a:t>
            </a:r>
            <a:endParaRPr lang="nl-BE" sz="2400"/>
          </a:p>
        </p:txBody>
      </p:sp>
    </p:spTree>
    <p:extLst>
      <p:ext uri="{BB962C8B-B14F-4D97-AF65-F5344CB8AC3E}">
        <p14:creationId xmlns:p14="http://schemas.microsoft.com/office/powerpoint/2010/main" val="18292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57250" y="1120140"/>
            <a:ext cx="708258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3600" smtClean="0"/>
              <a:t>Om goed te zien wat er gebeurt</a:t>
            </a:r>
          </a:p>
          <a:p>
            <a:pPr algn="ctr"/>
            <a:r>
              <a:rPr lang="nl-BE" sz="2800" smtClean="0"/>
              <a:t>(en hoe je het dient te boeken)</a:t>
            </a:r>
          </a:p>
          <a:p>
            <a:pPr algn="ctr"/>
            <a:endParaRPr lang="nl-BE" sz="3600"/>
          </a:p>
          <a:p>
            <a:pPr algn="ctr"/>
            <a:endParaRPr lang="nl-BE" sz="3600" smtClean="0"/>
          </a:p>
          <a:p>
            <a:pPr algn="ctr"/>
            <a:r>
              <a:rPr lang="nl-BE" sz="3600" smtClean="0"/>
              <a:t>plaats de twee opeenvolgende jaren </a:t>
            </a:r>
          </a:p>
          <a:p>
            <a:pPr algn="ctr"/>
            <a:r>
              <a:rPr lang="nl-BE" sz="3600" smtClean="0"/>
              <a:t>naast elkaar</a:t>
            </a:r>
            <a:endParaRPr lang="nl-BE" sz="3600"/>
          </a:p>
        </p:txBody>
      </p:sp>
    </p:spTree>
    <p:extLst>
      <p:ext uri="{BB962C8B-B14F-4D97-AF65-F5344CB8AC3E}">
        <p14:creationId xmlns:p14="http://schemas.microsoft.com/office/powerpoint/2010/main" val="16179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"/>
          <p:cNvSpPr txBox="1">
            <a:spLocks noChangeArrowheads="1"/>
          </p:cNvSpPr>
          <p:nvPr/>
        </p:nvSpPr>
        <p:spPr bwMode="auto">
          <a:xfrm>
            <a:off x="1396207" y="97378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468313" y="139446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881188" y="139446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5"/>
          <p:cNvSpPr txBox="1">
            <a:spLocks noChangeArrowheads="1"/>
          </p:cNvSpPr>
          <p:nvPr/>
        </p:nvSpPr>
        <p:spPr bwMode="auto">
          <a:xfrm>
            <a:off x="360363" y="110713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19" name="Tekstvak 6"/>
          <p:cNvSpPr txBox="1">
            <a:spLocks noChangeArrowheads="1"/>
          </p:cNvSpPr>
          <p:nvPr/>
        </p:nvSpPr>
        <p:spPr bwMode="auto">
          <a:xfrm>
            <a:off x="2921000" y="110712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58" name="Tekstvak 1"/>
          <p:cNvSpPr txBox="1">
            <a:spLocks noChangeArrowheads="1"/>
          </p:cNvSpPr>
          <p:nvPr/>
        </p:nvSpPr>
        <p:spPr bwMode="auto">
          <a:xfrm>
            <a:off x="5937727" y="97759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5009833" y="139827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422708" y="139827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5"/>
          <p:cNvSpPr txBox="1">
            <a:spLocks noChangeArrowheads="1"/>
          </p:cNvSpPr>
          <p:nvPr/>
        </p:nvSpPr>
        <p:spPr bwMode="auto">
          <a:xfrm>
            <a:off x="4901883" y="111094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62" name="Tekstvak 6"/>
          <p:cNvSpPr txBox="1">
            <a:spLocks noChangeArrowheads="1"/>
          </p:cNvSpPr>
          <p:nvPr/>
        </p:nvSpPr>
        <p:spPr bwMode="auto">
          <a:xfrm>
            <a:off x="7462520" y="111093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63" name="Tekstvak 1"/>
          <p:cNvSpPr txBox="1">
            <a:spLocks noChangeArrowheads="1"/>
          </p:cNvSpPr>
          <p:nvPr/>
        </p:nvSpPr>
        <p:spPr bwMode="auto">
          <a:xfrm>
            <a:off x="1411447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64" name="Rechte verbindingslijn 63"/>
          <p:cNvCxnSpPr/>
          <p:nvPr/>
        </p:nvCxnSpPr>
        <p:spPr>
          <a:xfrm>
            <a:off x="483553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1896428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vak 5"/>
          <p:cNvSpPr txBox="1">
            <a:spLocks noChangeArrowheads="1"/>
          </p:cNvSpPr>
          <p:nvPr/>
        </p:nvSpPr>
        <p:spPr bwMode="auto">
          <a:xfrm>
            <a:off x="421323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kstvak 6"/>
          <p:cNvSpPr txBox="1">
            <a:spLocks noChangeArrowheads="1"/>
          </p:cNvSpPr>
          <p:nvPr/>
        </p:nvSpPr>
        <p:spPr bwMode="auto">
          <a:xfrm>
            <a:off x="3347720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8" name="Tekstvak 1"/>
          <p:cNvSpPr txBox="1">
            <a:spLocks noChangeArrowheads="1"/>
          </p:cNvSpPr>
          <p:nvPr/>
        </p:nvSpPr>
        <p:spPr bwMode="auto">
          <a:xfrm>
            <a:off x="5946953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019059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431934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kstvak 5"/>
          <p:cNvSpPr txBox="1">
            <a:spLocks noChangeArrowheads="1"/>
          </p:cNvSpPr>
          <p:nvPr/>
        </p:nvSpPr>
        <p:spPr bwMode="auto">
          <a:xfrm>
            <a:off x="4956829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" name="Tekstvak 6"/>
          <p:cNvSpPr txBox="1">
            <a:spLocks noChangeArrowheads="1"/>
          </p:cNvSpPr>
          <p:nvPr/>
        </p:nvSpPr>
        <p:spPr bwMode="auto">
          <a:xfrm>
            <a:off x="7883226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23036" y="19491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NO</a:t>
            </a:r>
            <a:endParaRPr lang="nl-BE" sz="4800"/>
          </a:p>
        </p:txBody>
      </p:sp>
      <p:sp>
        <p:nvSpPr>
          <p:cNvPr id="83" name="Tekstvak 82"/>
          <p:cNvSpPr txBox="1"/>
          <p:nvPr/>
        </p:nvSpPr>
        <p:spPr>
          <a:xfrm>
            <a:off x="5987055" y="167816"/>
            <a:ext cx="894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N1</a:t>
            </a:r>
            <a:endParaRPr lang="nl-BE" sz="4800"/>
          </a:p>
        </p:txBody>
      </p:sp>
      <p:sp>
        <p:nvSpPr>
          <p:cNvPr id="84" name="Tekstvak 1"/>
          <p:cNvSpPr txBox="1">
            <a:spLocks noChangeArrowheads="1"/>
          </p:cNvSpPr>
          <p:nvPr/>
        </p:nvSpPr>
        <p:spPr bwMode="auto">
          <a:xfrm>
            <a:off x="786405" y="3533514"/>
            <a:ext cx="7040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61 huur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85" name="Rechte verbindingslijn 84"/>
          <p:cNvCxnSpPr/>
          <p:nvPr/>
        </p:nvCxnSpPr>
        <p:spPr>
          <a:xfrm>
            <a:off x="535214" y="3831149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1086711" y="3831149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kstvak 5"/>
          <p:cNvSpPr txBox="1">
            <a:spLocks noChangeArrowheads="1"/>
          </p:cNvSpPr>
          <p:nvPr/>
        </p:nvSpPr>
        <p:spPr bwMode="auto">
          <a:xfrm>
            <a:off x="450124" y="3623822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8" name="Tekstvak 6"/>
          <p:cNvSpPr txBox="1">
            <a:spLocks noChangeArrowheads="1"/>
          </p:cNvSpPr>
          <p:nvPr/>
        </p:nvSpPr>
        <p:spPr bwMode="auto">
          <a:xfrm>
            <a:off x="1537481" y="3623821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9" name="Tekstvak 1"/>
          <p:cNvSpPr txBox="1">
            <a:spLocks noChangeArrowheads="1"/>
          </p:cNvSpPr>
          <p:nvPr/>
        </p:nvSpPr>
        <p:spPr bwMode="auto">
          <a:xfrm>
            <a:off x="5376613" y="3485471"/>
            <a:ext cx="7040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61 huur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90" name="Rechte verbindingslijn 89"/>
          <p:cNvCxnSpPr/>
          <p:nvPr/>
        </p:nvCxnSpPr>
        <p:spPr>
          <a:xfrm>
            <a:off x="5102562" y="3783106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5654059" y="3783106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kstvak 5"/>
          <p:cNvSpPr txBox="1">
            <a:spLocks noChangeArrowheads="1"/>
          </p:cNvSpPr>
          <p:nvPr/>
        </p:nvSpPr>
        <p:spPr bwMode="auto">
          <a:xfrm>
            <a:off x="5017472" y="3575779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3" name="Tekstvak 6"/>
          <p:cNvSpPr txBox="1">
            <a:spLocks noChangeArrowheads="1"/>
          </p:cNvSpPr>
          <p:nvPr/>
        </p:nvSpPr>
        <p:spPr bwMode="auto">
          <a:xfrm>
            <a:off x="6104829" y="3575778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4" name="Tekstvak 1"/>
          <p:cNvSpPr txBox="1">
            <a:spLocks noChangeArrowheads="1"/>
          </p:cNvSpPr>
          <p:nvPr/>
        </p:nvSpPr>
        <p:spPr bwMode="auto">
          <a:xfrm>
            <a:off x="727764" y="1704915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490 OTK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95" name="Rechte verbindingslijn 94"/>
          <p:cNvCxnSpPr/>
          <p:nvPr/>
        </p:nvCxnSpPr>
        <p:spPr>
          <a:xfrm>
            <a:off x="499433" y="2002550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1050930" y="2002550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5"/>
          <p:cNvSpPr txBox="1">
            <a:spLocks noChangeArrowheads="1"/>
          </p:cNvSpPr>
          <p:nvPr/>
        </p:nvSpPr>
        <p:spPr bwMode="auto">
          <a:xfrm>
            <a:off x="414343" y="1795223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8" name="Tekstvak 6"/>
          <p:cNvSpPr txBox="1">
            <a:spLocks noChangeArrowheads="1"/>
          </p:cNvSpPr>
          <p:nvPr/>
        </p:nvSpPr>
        <p:spPr bwMode="auto">
          <a:xfrm>
            <a:off x="1501700" y="1795222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100" name="Rechte verbindingslijn 99"/>
          <p:cNvCxnSpPr/>
          <p:nvPr/>
        </p:nvCxnSpPr>
        <p:spPr>
          <a:xfrm>
            <a:off x="5082292" y="1962638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/>
          <p:cNvCxnSpPr/>
          <p:nvPr/>
        </p:nvCxnSpPr>
        <p:spPr>
          <a:xfrm>
            <a:off x="5633789" y="1962638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kstvak 5"/>
          <p:cNvSpPr txBox="1">
            <a:spLocks noChangeArrowheads="1"/>
          </p:cNvSpPr>
          <p:nvPr/>
        </p:nvSpPr>
        <p:spPr bwMode="auto">
          <a:xfrm>
            <a:off x="4997202" y="1755311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3" name="Tekstvak 6"/>
          <p:cNvSpPr txBox="1">
            <a:spLocks noChangeArrowheads="1"/>
          </p:cNvSpPr>
          <p:nvPr/>
        </p:nvSpPr>
        <p:spPr bwMode="auto">
          <a:xfrm>
            <a:off x="6084559" y="1755310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0703" y="3928162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3 000</a:t>
            </a:r>
            <a:endParaRPr lang="nl-BE" sz="1400"/>
          </a:p>
        </p:txBody>
      </p:sp>
      <p:sp>
        <p:nvSpPr>
          <p:cNvPr id="109" name="Tekstvak 1"/>
          <p:cNvSpPr txBox="1">
            <a:spLocks noChangeArrowheads="1"/>
          </p:cNvSpPr>
          <p:nvPr/>
        </p:nvSpPr>
        <p:spPr bwMode="auto">
          <a:xfrm>
            <a:off x="5253070" y="1720475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490 OTK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0" name="Tekstvak 109"/>
          <p:cNvSpPr txBox="1"/>
          <p:nvPr/>
        </p:nvSpPr>
        <p:spPr>
          <a:xfrm>
            <a:off x="1059903" y="3943691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1 000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2" name="Tekstvak 111"/>
          <p:cNvSpPr txBox="1"/>
          <p:nvPr/>
        </p:nvSpPr>
        <p:spPr>
          <a:xfrm>
            <a:off x="432651" y="2061686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1 000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3" name="Tekstvak 112"/>
          <p:cNvSpPr txBox="1"/>
          <p:nvPr/>
        </p:nvSpPr>
        <p:spPr>
          <a:xfrm>
            <a:off x="5043563" y="2038724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1 000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4" name="Tekstvak 113"/>
          <p:cNvSpPr txBox="1"/>
          <p:nvPr/>
        </p:nvSpPr>
        <p:spPr>
          <a:xfrm>
            <a:off x="5617260" y="203872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1 000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115" name="Tekstvak 114"/>
          <p:cNvSpPr txBox="1"/>
          <p:nvPr/>
        </p:nvSpPr>
        <p:spPr>
          <a:xfrm>
            <a:off x="5026481" y="3850597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1 000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59699" y="5062057"/>
            <a:ext cx="3557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smtClean="0"/>
              <a:t>490 Over te dragen kosten   1 000</a:t>
            </a:r>
          </a:p>
          <a:p>
            <a:r>
              <a:rPr lang="nl-BE" sz="1600" smtClean="0"/>
              <a:t>61             @ Huur		 1 000</a:t>
            </a:r>
            <a:endParaRPr lang="nl-BE" sz="1600"/>
          </a:p>
        </p:txBody>
      </p:sp>
      <p:sp>
        <p:nvSpPr>
          <p:cNvPr id="116" name="Tekstvak 115"/>
          <p:cNvSpPr txBox="1"/>
          <p:nvPr/>
        </p:nvSpPr>
        <p:spPr>
          <a:xfrm>
            <a:off x="4569437" y="5062057"/>
            <a:ext cx="3724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/>
              <a:t>61  </a:t>
            </a:r>
            <a:r>
              <a:rPr lang="nl-BE" sz="1600" smtClean="0"/>
              <a:t> Huur</a:t>
            </a:r>
            <a:r>
              <a:rPr lang="nl-BE" sz="1600"/>
              <a:t>		</a:t>
            </a:r>
            <a:r>
              <a:rPr lang="nl-BE" sz="1600"/>
              <a:t>          </a:t>
            </a:r>
            <a:r>
              <a:rPr lang="nl-BE" sz="1600" smtClean="0"/>
              <a:t>     1 000</a:t>
            </a:r>
            <a:endParaRPr lang="nl-BE" sz="1600"/>
          </a:p>
          <a:p>
            <a:r>
              <a:rPr lang="nl-BE" sz="1600" smtClean="0"/>
              <a:t>490   @ Over te dragen kosten            1 000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217670" y="388620"/>
            <a:ext cx="0" cy="57721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PIJL-LINKS en -RECHTS 13"/>
          <p:cNvSpPr/>
          <p:nvPr/>
        </p:nvSpPr>
        <p:spPr>
          <a:xfrm rot="3930542">
            <a:off x="303344" y="2903214"/>
            <a:ext cx="1700912" cy="458638"/>
          </a:xfrm>
          <a:prstGeom prst="leftRightArrow">
            <a:avLst/>
          </a:prstGeom>
          <a:solidFill>
            <a:srgbClr val="C0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7" name="PIJL-LINKS en -RECHTS 116"/>
          <p:cNvSpPr/>
          <p:nvPr/>
        </p:nvSpPr>
        <p:spPr>
          <a:xfrm rot="6642892">
            <a:off x="4921003" y="2874169"/>
            <a:ext cx="1449476" cy="458638"/>
          </a:xfrm>
          <a:prstGeom prst="leftRightArrow">
            <a:avLst/>
          </a:prstGeom>
          <a:solidFill>
            <a:schemeClr val="accent6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10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"/>
          <p:cNvSpPr txBox="1">
            <a:spLocks noChangeArrowheads="1"/>
          </p:cNvSpPr>
          <p:nvPr/>
        </p:nvSpPr>
        <p:spPr bwMode="auto">
          <a:xfrm>
            <a:off x="1396207" y="97378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468313" y="139446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881188" y="139446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5"/>
          <p:cNvSpPr txBox="1">
            <a:spLocks noChangeArrowheads="1"/>
          </p:cNvSpPr>
          <p:nvPr/>
        </p:nvSpPr>
        <p:spPr bwMode="auto">
          <a:xfrm>
            <a:off x="360363" y="110713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19" name="Tekstvak 6"/>
          <p:cNvSpPr txBox="1">
            <a:spLocks noChangeArrowheads="1"/>
          </p:cNvSpPr>
          <p:nvPr/>
        </p:nvSpPr>
        <p:spPr bwMode="auto">
          <a:xfrm>
            <a:off x="2921000" y="110712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58" name="Tekstvak 1"/>
          <p:cNvSpPr txBox="1">
            <a:spLocks noChangeArrowheads="1"/>
          </p:cNvSpPr>
          <p:nvPr/>
        </p:nvSpPr>
        <p:spPr bwMode="auto">
          <a:xfrm>
            <a:off x="5937727" y="97759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5009833" y="139827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422708" y="139827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5"/>
          <p:cNvSpPr txBox="1">
            <a:spLocks noChangeArrowheads="1"/>
          </p:cNvSpPr>
          <p:nvPr/>
        </p:nvSpPr>
        <p:spPr bwMode="auto">
          <a:xfrm>
            <a:off x="4901883" y="111094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62" name="Tekstvak 6"/>
          <p:cNvSpPr txBox="1">
            <a:spLocks noChangeArrowheads="1"/>
          </p:cNvSpPr>
          <p:nvPr/>
        </p:nvSpPr>
        <p:spPr bwMode="auto">
          <a:xfrm>
            <a:off x="7462520" y="111093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63" name="Tekstvak 1"/>
          <p:cNvSpPr txBox="1">
            <a:spLocks noChangeArrowheads="1"/>
          </p:cNvSpPr>
          <p:nvPr/>
        </p:nvSpPr>
        <p:spPr bwMode="auto">
          <a:xfrm>
            <a:off x="1411447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64" name="Rechte verbindingslijn 63"/>
          <p:cNvCxnSpPr/>
          <p:nvPr/>
        </p:nvCxnSpPr>
        <p:spPr>
          <a:xfrm>
            <a:off x="483553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1896428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vak 5"/>
          <p:cNvSpPr txBox="1">
            <a:spLocks noChangeArrowheads="1"/>
          </p:cNvSpPr>
          <p:nvPr/>
        </p:nvSpPr>
        <p:spPr bwMode="auto">
          <a:xfrm>
            <a:off x="421323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kstvak 6"/>
          <p:cNvSpPr txBox="1">
            <a:spLocks noChangeArrowheads="1"/>
          </p:cNvSpPr>
          <p:nvPr/>
        </p:nvSpPr>
        <p:spPr bwMode="auto">
          <a:xfrm>
            <a:off x="3347720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8" name="Tekstvak 1"/>
          <p:cNvSpPr txBox="1">
            <a:spLocks noChangeArrowheads="1"/>
          </p:cNvSpPr>
          <p:nvPr/>
        </p:nvSpPr>
        <p:spPr bwMode="auto">
          <a:xfrm>
            <a:off x="5946953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019059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431934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kstvak 5"/>
          <p:cNvSpPr txBox="1">
            <a:spLocks noChangeArrowheads="1"/>
          </p:cNvSpPr>
          <p:nvPr/>
        </p:nvSpPr>
        <p:spPr bwMode="auto">
          <a:xfrm>
            <a:off x="4956829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" name="Tekstvak 6"/>
          <p:cNvSpPr txBox="1">
            <a:spLocks noChangeArrowheads="1"/>
          </p:cNvSpPr>
          <p:nvPr/>
        </p:nvSpPr>
        <p:spPr bwMode="auto">
          <a:xfrm>
            <a:off x="7883226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23036" y="19491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NO</a:t>
            </a:r>
            <a:endParaRPr lang="nl-BE" sz="4800"/>
          </a:p>
        </p:txBody>
      </p:sp>
      <p:sp>
        <p:nvSpPr>
          <p:cNvPr id="83" name="Tekstvak 82"/>
          <p:cNvSpPr txBox="1"/>
          <p:nvPr/>
        </p:nvSpPr>
        <p:spPr>
          <a:xfrm>
            <a:off x="5987055" y="167816"/>
            <a:ext cx="894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N1</a:t>
            </a:r>
            <a:endParaRPr lang="nl-BE" sz="4800"/>
          </a:p>
        </p:txBody>
      </p:sp>
      <p:sp>
        <p:nvSpPr>
          <p:cNvPr id="84" name="Tekstvak 1"/>
          <p:cNvSpPr txBox="1">
            <a:spLocks noChangeArrowheads="1"/>
          </p:cNvSpPr>
          <p:nvPr/>
        </p:nvSpPr>
        <p:spPr bwMode="auto">
          <a:xfrm>
            <a:off x="2420895" y="3533514"/>
            <a:ext cx="7312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7 omzet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85" name="Rechte verbindingslijn 84"/>
          <p:cNvCxnSpPr/>
          <p:nvPr/>
        </p:nvCxnSpPr>
        <p:spPr>
          <a:xfrm>
            <a:off x="2169704" y="3831149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2721201" y="3831149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kstvak 5"/>
          <p:cNvSpPr txBox="1">
            <a:spLocks noChangeArrowheads="1"/>
          </p:cNvSpPr>
          <p:nvPr/>
        </p:nvSpPr>
        <p:spPr bwMode="auto">
          <a:xfrm>
            <a:off x="2084614" y="3623822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8" name="Tekstvak 6"/>
          <p:cNvSpPr txBox="1">
            <a:spLocks noChangeArrowheads="1"/>
          </p:cNvSpPr>
          <p:nvPr/>
        </p:nvSpPr>
        <p:spPr bwMode="auto">
          <a:xfrm>
            <a:off x="3149111" y="3623821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4" name="Tekstvak 1"/>
          <p:cNvSpPr txBox="1">
            <a:spLocks noChangeArrowheads="1"/>
          </p:cNvSpPr>
          <p:nvPr/>
        </p:nvSpPr>
        <p:spPr bwMode="auto">
          <a:xfrm>
            <a:off x="727764" y="1704915"/>
            <a:ext cx="7780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491 V.O.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95" name="Rechte verbindingslijn 94"/>
          <p:cNvCxnSpPr/>
          <p:nvPr/>
        </p:nvCxnSpPr>
        <p:spPr>
          <a:xfrm>
            <a:off x="499433" y="2002550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1050930" y="2002550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5"/>
          <p:cNvSpPr txBox="1">
            <a:spLocks noChangeArrowheads="1"/>
          </p:cNvSpPr>
          <p:nvPr/>
        </p:nvSpPr>
        <p:spPr bwMode="auto">
          <a:xfrm>
            <a:off x="414343" y="1795223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8" name="Tekstvak 6"/>
          <p:cNvSpPr txBox="1">
            <a:spLocks noChangeArrowheads="1"/>
          </p:cNvSpPr>
          <p:nvPr/>
        </p:nvSpPr>
        <p:spPr bwMode="auto">
          <a:xfrm>
            <a:off x="1501700" y="1795222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100" name="Rechte verbindingslijn 99"/>
          <p:cNvCxnSpPr/>
          <p:nvPr/>
        </p:nvCxnSpPr>
        <p:spPr>
          <a:xfrm>
            <a:off x="5082292" y="1962638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/>
          <p:cNvCxnSpPr/>
          <p:nvPr/>
        </p:nvCxnSpPr>
        <p:spPr>
          <a:xfrm>
            <a:off x="5633789" y="1962638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kstvak 5"/>
          <p:cNvSpPr txBox="1">
            <a:spLocks noChangeArrowheads="1"/>
          </p:cNvSpPr>
          <p:nvPr/>
        </p:nvSpPr>
        <p:spPr bwMode="auto">
          <a:xfrm>
            <a:off x="4997202" y="1755311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3" name="Tekstvak 6"/>
          <p:cNvSpPr txBox="1">
            <a:spLocks noChangeArrowheads="1"/>
          </p:cNvSpPr>
          <p:nvPr/>
        </p:nvSpPr>
        <p:spPr bwMode="auto">
          <a:xfrm>
            <a:off x="6084559" y="1755310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9" name="Tekstvak 1"/>
          <p:cNvSpPr txBox="1">
            <a:spLocks noChangeArrowheads="1"/>
          </p:cNvSpPr>
          <p:nvPr/>
        </p:nvSpPr>
        <p:spPr bwMode="auto">
          <a:xfrm>
            <a:off x="5253070" y="1720475"/>
            <a:ext cx="8213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491 V.O. 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0" name="Tekstvak 109"/>
          <p:cNvSpPr txBox="1"/>
          <p:nvPr/>
        </p:nvSpPr>
        <p:spPr>
          <a:xfrm>
            <a:off x="2694393" y="3943691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2 000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2" name="Tekstvak 111"/>
          <p:cNvSpPr txBox="1"/>
          <p:nvPr/>
        </p:nvSpPr>
        <p:spPr>
          <a:xfrm>
            <a:off x="432651" y="2061686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2 000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3" name="Tekstvak 112"/>
          <p:cNvSpPr txBox="1"/>
          <p:nvPr/>
        </p:nvSpPr>
        <p:spPr>
          <a:xfrm>
            <a:off x="5043563" y="2038724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2 000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59699" y="5062057"/>
            <a:ext cx="3603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smtClean="0"/>
              <a:t>491 Verkregen Opbrengsten   2 000</a:t>
            </a:r>
          </a:p>
          <a:p>
            <a:r>
              <a:rPr lang="nl-BE" sz="1600" smtClean="0"/>
              <a:t>70             @ Omzet		    2 000</a:t>
            </a:r>
            <a:endParaRPr lang="nl-BE" sz="1600"/>
          </a:p>
        </p:txBody>
      </p:sp>
      <p:sp>
        <p:nvSpPr>
          <p:cNvPr id="116" name="Tekstvak 115"/>
          <p:cNvSpPr txBox="1"/>
          <p:nvPr/>
        </p:nvSpPr>
        <p:spPr>
          <a:xfrm>
            <a:off x="4569437" y="5062057"/>
            <a:ext cx="3912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smtClean="0"/>
              <a:t>70   Omzet</a:t>
            </a:r>
            <a:r>
              <a:rPr lang="nl-BE" sz="1600"/>
              <a:t>		</a:t>
            </a:r>
            <a:r>
              <a:rPr lang="nl-BE" sz="1600"/>
              <a:t>          </a:t>
            </a:r>
            <a:r>
              <a:rPr lang="nl-BE" sz="1600" smtClean="0"/>
              <a:t>     2 000</a:t>
            </a:r>
            <a:endParaRPr lang="nl-BE" sz="1600"/>
          </a:p>
          <a:p>
            <a:r>
              <a:rPr lang="nl-BE" sz="1600" smtClean="0"/>
              <a:t>491   @ </a:t>
            </a:r>
            <a:r>
              <a:rPr lang="nl-BE" sz="1600"/>
              <a:t>Verkregen </a:t>
            </a:r>
            <a:r>
              <a:rPr lang="nl-BE" sz="1600"/>
              <a:t>Opbrengsten </a:t>
            </a:r>
            <a:r>
              <a:rPr lang="nl-BE" sz="1600" smtClean="0"/>
              <a:t>           2 000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217670" y="388620"/>
            <a:ext cx="0" cy="57721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Tekstvak 1"/>
          <p:cNvSpPr txBox="1">
            <a:spLocks noChangeArrowheads="1"/>
          </p:cNvSpPr>
          <p:nvPr/>
        </p:nvSpPr>
        <p:spPr bwMode="auto">
          <a:xfrm>
            <a:off x="6939555" y="3480174"/>
            <a:ext cx="7312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7 omzet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54" name="Rechte verbindingslijn 53"/>
          <p:cNvCxnSpPr/>
          <p:nvPr/>
        </p:nvCxnSpPr>
        <p:spPr>
          <a:xfrm>
            <a:off x="6688364" y="3777809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7239861" y="3777809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"/>
          <p:cNvSpPr txBox="1">
            <a:spLocks noChangeArrowheads="1"/>
          </p:cNvSpPr>
          <p:nvPr/>
        </p:nvSpPr>
        <p:spPr bwMode="auto">
          <a:xfrm>
            <a:off x="6603274" y="3570482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7" name="Tekstvak 6"/>
          <p:cNvSpPr txBox="1">
            <a:spLocks noChangeArrowheads="1"/>
          </p:cNvSpPr>
          <p:nvPr/>
        </p:nvSpPr>
        <p:spPr bwMode="auto">
          <a:xfrm>
            <a:off x="7667771" y="3570481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7238575" y="3863716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10 000</a:t>
            </a:r>
            <a:endParaRPr lang="nl-BE" sz="1400"/>
          </a:p>
        </p:txBody>
      </p:sp>
      <p:sp>
        <p:nvSpPr>
          <p:cNvPr id="69" name="Tekstvak 68"/>
          <p:cNvSpPr txBox="1"/>
          <p:nvPr/>
        </p:nvSpPr>
        <p:spPr>
          <a:xfrm>
            <a:off x="6627034" y="3873396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2 000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5698883" y="2031104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2 000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77" name="PIJL-LINKS en -RECHTS 76"/>
          <p:cNvSpPr/>
          <p:nvPr/>
        </p:nvSpPr>
        <p:spPr>
          <a:xfrm rot="2644481">
            <a:off x="630690" y="2891956"/>
            <a:ext cx="2517424" cy="458638"/>
          </a:xfrm>
          <a:prstGeom prst="leftRightArrow">
            <a:avLst/>
          </a:prstGeom>
          <a:solidFill>
            <a:srgbClr val="C0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9" name="PIJL-LINKS en -RECHTS 98"/>
          <p:cNvSpPr/>
          <p:nvPr/>
        </p:nvSpPr>
        <p:spPr>
          <a:xfrm rot="3675507">
            <a:off x="5507782" y="2889784"/>
            <a:ext cx="1820056" cy="458638"/>
          </a:xfrm>
          <a:prstGeom prst="leftRightArrow">
            <a:avLst/>
          </a:prstGeom>
          <a:solidFill>
            <a:schemeClr val="accent6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42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"/>
          <p:cNvSpPr txBox="1">
            <a:spLocks noChangeArrowheads="1"/>
          </p:cNvSpPr>
          <p:nvPr/>
        </p:nvSpPr>
        <p:spPr bwMode="auto">
          <a:xfrm>
            <a:off x="1396207" y="97378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468313" y="139446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881188" y="139446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5"/>
          <p:cNvSpPr txBox="1">
            <a:spLocks noChangeArrowheads="1"/>
          </p:cNvSpPr>
          <p:nvPr/>
        </p:nvSpPr>
        <p:spPr bwMode="auto">
          <a:xfrm>
            <a:off x="360363" y="110713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19" name="Tekstvak 6"/>
          <p:cNvSpPr txBox="1">
            <a:spLocks noChangeArrowheads="1"/>
          </p:cNvSpPr>
          <p:nvPr/>
        </p:nvSpPr>
        <p:spPr bwMode="auto">
          <a:xfrm>
            <a:off x="2921000" y="110712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58" name="Tekstvak 1"/>
          <p:cNvSpPr txBox="1">
            <a:spLocks noChangeArrowheads="1"/>
          </p:cNvSpPr>
          <p:nvPr/>
        </p:nvSpPr>
        <p:spPr bwMode="auto">
          <a:xfrm>
            <a:off x="5937727" y="97759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5009833" y="139827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422708" y="139827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5"/>
          <p:cNvSpPr txBox="1">
            <a:spLocks noChangeArrowheads="1"/>
          </p:cNvSpPr>
          <p:nvPr/>
        </p:nvSpPr>
        <p:spPr bwMode="auto">
          <a:xfrm>
            <a:off x="4901883" y="111094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62" name="Tekstvak 6"/>
          <p:cNvSpPr txBox="1">
            <a:spLocks noChangeArrowheads="1"/>
          </p:cNvSpPr>
          <p:nvPr/>
        </p:nvSpPr>
        <p:spPr bwMode="auto">
          <a:xfrm>
            <a:off x="7462520" y="111093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63" name="Tekstvak 1"/>
          <p:cNvSpPr txBox="1">
            <a:spLocks noChangeArrowheads="1"/>
          </p:cNvSpPr>
          <p:nvPr/>
        </p:nvSpPr>
        <p:spPr bwMode="auto">
          <a:xfrm>
            <a:off x="1411447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64" name="Rechte verbindingslijn 63"/>
          <p:cNvCxnSpPr/>
          <p:nvPr/>
        </p:nvCxnSpPr>
        <p:spPr>
          <a:xfrm>
            <a:off x="483553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1896428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vak 5"/>
          <p:cNvSpPr txBox="1">
            <a:spLocks noChangeArrowheads="1"/>
          </p:cNvSpPr>
          <p:nvPr/>
        </p:nvSpPr>
        <p:spPr bwMode="auto">
          <a:xfrm>
            <a:off x="421323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kstvak 6"/>
          <p:cNvSpPr txBox="1">
            <a:spLocks noChangeArrowheads="1"/>
          </p:cNvSpPr>
          <p:nvPr/>
        </p:nvSpPr>
        <p:spPr bwMode="auto">
          <a:xfrm>
            <a:off x="3347720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8" name="Tekstvak 1"/>
          <p:cNvSpPr txBox="1">
            <a:spLocks noChangeArrowheads="1"/>
          </p:cNvSpPr>
          <p:nvPr/>
        </p:nvSpPr>
        <p:spPr bwMode="auto">
          <a:xfrm>
            <a:off x="5946953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019059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431934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kstvak 5"/>
          <p:cNvSpPr txBox="1">
            <a:spLocks noChangeArrowheads="1"/>
          </p:cNvSpPr>
          <p:nvPr/>
        </p:nvSpPr>
        <p:spPr bwMode="auto">
          <a:xfrm>
            <a:off x="4956829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" name="Tekstvak 6"/>
          <p:cNvSpPr txBox="1">
            <a:spLocks noChangeArrowheads="1"/>
          </p:cNvSpPr>
          <p:nvPr/>
        </p:nvSpPr>
        <p:spPr bwMode="auto">
          <a:xfrm>
            <a:off x="7883226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23036" y="19491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NO</a:t>
            </a:r>
            <a:endParaRPr lang="nl-BE" sz="4800"/>
          </a:p>
        </p:txBody>
      </p:sp>
      <p:sp>
        <p:nvSpPr>
          <p:cNvPr id="83" name="Tekstvak 82"/>
          <p:cNvSpPr txBox="1"/>
          <p:nvPr/>
        </p:nvSpPr>
        <p:spPr>
          <a:xfrm>
            <a:off x="5987055" y="167816"/>
            <a:ext cx="894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N1</a:t>
            </a:r>
            <a:endParaRPr lang="nl-BE" sz="4800"/>
          </a:p>
        </p:txBody>
      </p:sp>
      <p:sp>
        <p:nvSpPr>
          <p:cNvPr id="84" name="Tekstvak 1"/>
          <p:cNvSpPr txBox="1">
            <a:spLocks noChangeArrowheads="1"/>
          </p:cNvSpPr>
          <p:nvPr/>
        </p:nvSpPr>
        <p:spPr bwMode="auto">
          <a:xfrm>
            <a:off x="786405" y="3533514"/>
            <a:ext cx="7040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61 huur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85" name="Rechte verbindingslijn 84"/>
          <p:cNvCxnSpPr/>
          <p:nvPr/>
        </p:nvCxnSpPr>
        <p:spPr>
          <a:xfrm>
            <a:off x="535214" y="3831149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1086711" y="3831149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kstvak 5"/>
          <p:cNvSpPr txBox="1">
            <a:spLocks noChangeArrowheads="1"/>
          </p:cNvSpPr>
          <p:nvPr/>
        </p:nvSpPr>
        <p:spPr bwMode="auto">
          <a:xfrm>
            <a:off x="450124" y="3623822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8" name="Tekstvak 6"/>
          <p:cNvSpPr txBox="1">
            <a:spLocks noChangeArrowheads="1"/>
          </p:cNvSpPr>
          <p:nvPr/>
        </p:nvSpPr>
        <p:spPr bwMode="auto">
          <a:xfrm>
            <a:off x="1537481" y="3623821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9" name="Tekstvak 1"/>
          <p:cNvSpPr txBox="1">
            <a:spLocks noChangeArrowheads="1"/>
          </p:cNvSpPr>
          <p:nvPr/>
        </p:nvSpPr>
        <p:spPr bwMode="auto">
          <a:xfrm>
            <a:off x="5376613" y="3485471"/>
            <a:ext cx="7040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61 huur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90" name="Rechte verbindingslijn 89"/>
          <p:cNvCxnSpPr/>
          <p:nvPr/>
        </p:nvCxnSpPr>
        <p:spPr>
          <a:xfrm>
            <a:off x="5102562" y="3783106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5654059" y="3783106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kstvak 5"/>
          <p:cNvSpPr txBox="1">
            <a:spLocks noChangeArrowheads="1"/>
          </p:cNvSpPr>
          <p:nvPr/>
        </p:nvSpPr>
        <p:spPr bwMode="auto">
          <a:xfrm>
            <a:off x="5017472" y="3575779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3" name="Tekstvak 6"/>
          <p:cNvSpPr txBox="1">
            <a:spLocks noChangeArrowheads="1"/>
          </p:cNvSpPr>
          <p:nvPr/>
        </p:nvSpPr>
        <p:spPr bwMode="auto">
          <a:xfrm>
            <a:off x="6104829" y="3575778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4" name="Tekstvak 1"/>
          <p:cNvSpPr txBox="1">
            <a:spLocks noChangeArrowheads="1"/>
          </p:cNvSpPr>
          <p:nvPr/>
        </p:nvSpPr>
        <p:spPr bwMode="auto">
          <a:xfrm>
            <a:off x="2316534" y="1704915"/>
            <a:ext cx="7878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492 TRK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95" name="Rechte verbindingslijn 94"/>
          <p:cNvCxnSpPr/>
          <p:nvPr/>
        </p:nvCxnSpPr>
        <p:spPr>
          <a:xfrm>
            <a:off x="2088203" y="2002550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2639700" y="2002550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5"/>
          <p:cNvSpPr txBox="1">
            <a:spLocks noChangeArrowheads="1"/>
          </p:cNvSpPr>
          <p:nvPr/>
        </p:nvSpPr>
        <p:spPr bwMode="auto">
          <a:xfrm>
            <a:off x="2003113" y="1795223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8" name="Tekstvak 6"/>
          <p:cNvSpPr txBox="1">
            <a:spLocks noChangeArrowheads="1"/>
          </p:cNvSpPr>
          <p:nvPr/>
        </p:nvSpPr>
        <p:spPr bwMode="auto">
          <a:xfrm>
            <a:off x="3090470" y="1795222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0" name="Tekstvak 109"/>
          <p:cNvSpPr txBox="1"/>
          <p:nvPr/>
        </p:nvSpPr>
        <p:spPr>
          <a:xfrm>
            <a:off x="487546" y="3967822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1 000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2" name="Tekstvak 111"/>
          <p:cNvSpPr txBox="1"/>
          <p:nvPr/>
        </p:nvSpPr>
        <p:spPr>
          <a:xfrm>
            <a:off x="2649644" y="2082714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1 000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5" name="Tekstvak 114"/>
          <p:cNvSpPr txBox="1"/>
          <p:nvPr/>
        </p:nvSpPr>
        <p:spPr>
          <a:xfrm>
            <a:off x="5026481" y="3850597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3 000</a:t>
            </a:r>
            <a:endParaRPr lang="nl-BE" sz="1400"/>
          </a:p>
        </p:txBody>
      </p:sp>
      <p:sp>
        <p:nvSpPr>
          <p:cNvPr id="10" name="Tekstvak 9"/>
          <p:cNvSpPr txBox="1"/>
          <p:nvPr/>
        </p:nvSpPr>
        <p:spPr>
          <a:xfrm>
            <a:off x="4788179" y="5127199"/>
            <a:ext cx="3557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smtClean="0"/>
              <a:t>492 </a:t>
            </a:r>
            <a:r>
              <a:rPr lang="nl-BE" sz="1600"/>
              <a:t>Toe te rekenen </a:t>
            </a:r>
            <a:r>
              <a:rPr lang="nl-BE" sz="1600"/>
              <a:t>kosten </a:t>
            </a:r>
            <a:r>
              <a:rPr lang="nl-BE" sz="1600" smtClean="0"/>
              <a:t>  1 000</a:t>
            </a:r>
          </a:p>
          <a:p>
            <a:r>
              <a:rPr lang="nl-BE" sz="1600" smtClean="0"/>
              <a:t>61             @ Huur		 1 000</a:t>
            </a:r>
            <a:endParaRPr lang="nl-BE" sz="1600"/>
          </a:p>
        </p:txBody>
      </p:sp>
      <p:sp>
        <p:nvSpPr>
          <p:cNvPr id="116" name="Tekstvak 115"/>
          <p:cNvSpPr txBox="1"/>
          <p:nvPr/>
        </p:nvSpPr>
        <p:spPr>
          <a:xfrm>
            <a:off x="219785" y="5135253"/>
            <a:ext cx="3716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/>
              <a:t>61  </a:t>
            </a:r>
            <a:r>
              <a:rPr lang="nl-BE" sz="1600" smtClean="0"/>
              <a:t> Huur</a:t>
            </a:r>
            <a:r>
              <a:rPr lang="nl-BE" sz="1600"/>
              <a:t>		</a:t>
            </a:r>
            <a:r>
              <a:rPr lang="nl-BE" sz="1600"/>
              <a:t>          </a:t>
            </a:r>
            <a:r>
              <a:rPr lang="nl-BE" sz="1600" smtClean="0"/>
              <a:t>     1 000</a:t>
            </a:r>
            <a:endParaRPr lang="nl-BE" sz="1600"/>
          </a:p>
          <a:p>
            <a:r>
              <a:rPr lang="nl-BE" sz="1600" smtClean="0"/>
              <a:t>492   @ Toe te rekenen kosten            1 000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217670" y="388620"/>
            <a:ext cx="0" cy="57721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5681801" y="3865837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1 000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54" name="Tekstvak 1"/>
          <p:cNvSpPr txBox="1">
            <a:spLocks noChangeArrowheads="1"/>
          </p:cNvSpPr>
          <p:nvPr/>
        </p:nvSpPr>
        <p:spPr bwMode="auto">
          <a:xfrm>
            <a:off x="6905001" y="1648036"/>
            <a:ext cx="7878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492 TRK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55" name="Rechte verbindingslijn 54"/>
          <p:cNvCxnSpPr/>
          <p:nvPr/>
        </p:nvCxnSpPr>
        <p:spPr>
          <a:xfrm>
            <a:off x="6676670" y="1945671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7228167" y="1945671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"/>
          <p:cNvSpPr txBox="1">
            <a:spLocks noChangeArrowheads="1"/>
          </p:cNvSpPr>
          <p:nvPr/>
        </p:nvSpPr>
        <p:spPr bwMode="auto">
          <a:xfrm>
            <a:off x="6591580" y="1738344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" name="Tekstvak 6"/>
          <p:cNvSpPr txBox="1">
            <a:spLocks noChangeArrowheads="1"/>
          </p:cNvSpPr>
          <p:nvPr/>
        </p:nvSpPr>
        <p:spPr bwMode="auto">
          <a:xfrm>
            <a:off x="7678937" y="1738343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7238111" y="2025835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1 000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574107" y="2017025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1 000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71" name="PIJL-LINKS en -RECHTS 70"/>
          <p:cNvSpPr/>
          <p:nvPr/>
        </p:nvSpPr>
        <p:spPr>
          <a:xfrm rot="8140726">
            <a:off x="737250" y="3027030"/>
            <a:ext cx="2403256" cy="458638"/>
          </a:xfrm>
          <a:prstGeom prst="leftRightArrow">
            <a:avLst/>
          </a:prstGeom>
          <a:solidFill>
            <a:srgbClr val="C0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2" name="PIJL-LINKS en -RECHTS 71"/>
          <p:cNvSpPr/>
          <p:nvPr/>
        </p:nvSpPr>
        <p:spPr>
          <a:xfrm rot="6642892">
            <a:off x="5698709" y="2891307"/>
            <a:ext cx="1482609" cy="458638"/>
          </a:xfrm>
          <a:prstGeom prst="leftRightArrow">
            <a:avLst/>
          </a:prstGeom>
          <a:solidFill>
            <a:schemeClr val="accent6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35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"/>
          <p:cNvSpPr txBox="1">
            <a:spLocks noChangeArrowheads="1"/>
          </p:cNvSpPr>
          <p:nvPr/>
        </p:nvSpPr>
        <p:spPr bwMode="auto">
          <a:xfrm>
            <a:off x="1396207" y="97378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468313" y="139446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881188" y="139446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5"/>
          <p:cNvSpPr txBox="1">
            <a:spLocks noChangeArrowheads="1"/>
          </p:cNvSpPr>
          <p:nvPr/>
        </p:nvSpPr>
        <p:spPr bwMode="auto">
          <a:xfrm>
            <a:off x="360363" y="110713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19" name="Tekstvak 6"/>
          <p:cNvSpPr txBox="1">
            <a:spLocks noChangeArrowheads="1"/>
          </p:cNvSpPr>
          <p:nvPr/>
        </p:nvSpPr>
        <p:spPr bwMode="auto">
          <a:xfrm>
            <a:off x="2921000" y="110712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58" name="Tekstvak 1"/>
          <p:cNvSpPr txBox="1">
            <a:spLocks noChangeArrowheads="1"/>
          </p:cNvSpPr>
          <p:nvPr/>
        </p:nvSpPr>
        <p:spPr bwMode="auto">
          <a:xfrm>
            <a:off x="5937727" y="977590"/>
            <a:ext cx="969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>
                <a:solidFill>
                  <a:prstClr val="black"/>
                </a:solidFill>
                <a:latin typeface="Arial" panose="020B0604020202020204" pitchFamily="34" charset="0"/>
              </a:rPr>
              <a:t>Balans</a:t>
            </a: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5009833" y="139827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422708" y="139827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5"/>
          <p:cNvSpPr txBox="1">
            <a:spLocks noChangeArrowheads="1"/>
          </p:cNvSpPr>
          <p:nvPr/>
        </p:nvSpPr>
        <p:spPr bwMode="auto">
          <a:xfrm>
            <a:off x="4901883" y="1110940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actief</a:t>
            </a:r>
          </a:p>
        </p:txBody>
      </p:sp>
      <p:sp>
        <p:nvSpPr>
          <p:cNvPr id="62" name="Tekstvak 6"/>
          <p:cNvSpPr txBox="1">
            <a:spLocks noChangeArrowheads="1"/>
          </p:cNvSpPr>
          <p:nvPr/>
        </p:nvSpPr>
        <p:spPr bwMode="auto">
          <a:xfrm>
            <a:off x="7462520" y="1110939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>
                <a:solidFill>
                  <a:prstClr val="black"/>
                </a:solidFill>
                <a:latin typeface="Arial" panose="020B0604020202020204" pitchFamily="34" charset="0"/>
              </a:rPr>
              <a:t>passief</a:t>
            </a:r>
          </a:p>
        </p:txBody>
      </p:sp>
      <p:sp>
        <p:nvSpPr>
          <p:cNvPr id="63" name="Tekstvak 1"/>
          <p:cNvSpPr txBox="1">
            <a:spLocks noChangeArrowheads="1"/>
          </p:cNvSpPr>
          <p:nvPr/>
        </p:nvSpPr>
        <p:spPr bwMode="auto">
          <a:xfrm>
            <a:off x="1411447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64" name="Rechte verbindingslijn 63"/>
          <p:cNvCxnSpPr/>
          <p:nvPr/>
        </p:nvCxnSpPr>
        <p:spPr>
          <a:xfrm>
            <a:off x="483553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1896428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vak 5"/>
          <p:cNvSpPr txBox="1">
            <a:spLocks noChangeArrowheads="1"/>
          </p:cNvSpPr>
          <p:nvPr/>
        </p:nvSpPr>
        <p:spPr bwMode="auto">
          <a:xfrm>
            <a:off x="421323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kstvak 6"/>
          <p:cNvSpPr txBox="1">
            <a:spLocks noChangeArrowheads="1"/>
          </p:cNvSpPr>
          <p:nvPr/>
        </p:nvSpPr>
        <p:spPr bwMode="auto">
          <a:xfrm>
            <a:off x="3347720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8" name="Tekstvak 1"/>
          <p:cNvSpPr txBox="1">
            <a:spLocks noChangeArrowheads="1"/>
          </p:cNvSpPr>
          <p:nvPr/>
        </p:nvSpPr>
        <p:spPr bwMode="auto">
          <a:xfrm>
            <a:off x="5946953" y="2943550"/>
            <a:ext cx="116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2000" smtClean="0">
                <a:solidFill>
                  <a:prstClr val="black"/>
                </a:solidFill>
                <a:latin typeface="Arial" panose="020B0604020202020204" pitchFamily="34" charset="0"/>
              </a:rPr>
              <a:t>Res.Rek</a:t>
            </a:r>
            <a:endParaRPr lang="nl-BE" altLang="nl-BE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5019059" y="3364237"/>
            <a:ext cx="3095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431934" y="3364237"/>
            <a:ext cx="0" cy="1005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kstvak 5"/>
          <p:cNvSpPr txBox="1">
            <a:spLocks noChangeArrowheads="1"/>
          </p:cNvSpPr>
          <p:nvPr/>
        </p:nvSpPr>
        <p:spPr bwMode="auto">
          <a:xfrm>
            <a:off x="4956829" y="30769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6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" name="Tekstvak 6"/>
          <p:cNvSpPr txBox="1">
            <a:spLocks noChangeArrowheads="1"/>
          </p:cNvSpPr>
          <p:nvPr/>
        </p:nvSpPr>
        <p:spPr bwMode="auto">
          <a:xfrm>
            <a:off x="7883226" y="307689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400" smtClean="0">
                <a:solidFill>
                  <a:prstClr val="black"/>
                </a:solidFill>
                <a:latin typeface="Arial" panose="020B0604020202020204" pitchFamily="34" charset="0"/>
              </a:rPr>
              <a:t>7</a:t>
            </a:r>
            <a:endParaRPr lang="nl-BE" altLang="nl-BE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423036" y="19491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NO</a:t>
            </a:r>
            <a:endParaRPr lang="nl-BE" sz="4800"/>
          </a:p>
        </p:txBody>
      </p:sp>
      <p:sp>
        <p:nvSpPr>
          <p:cNvPr id="83" name="Tekstvak 82"/>
          <p:cNvSpPr txBox="1"/>
          <p:nvPr/>
        </p:nvSpPr>
        <p:spPr>
          <a:xfrm>
            <a:off x="5987055" y="167816"/>
            <a:ext cx="894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smtClean="0"/>
              <a:t>N1</a:t>
            </a:r>
            <a:endParaRPr lang="nl-BE" sz="4800"/>
          </a:p>
        </p:txBody>
      </p:sp>
      <p:sp>
        <p:nvSpPr>
          <p:cNvPr id="84" name="Tekstvak 1"/>
          <p:cNvSpPr txBox="1">
            <a:spLocks noChangeArrowheads="1"/>
          </p:cNvSpPr>
          <p:nvPr/>
        </p:nvSpPr>
        <p:spPr bwMode="auto">
          <a:xfrm>
            <a:off x="2146130" y="3509689"/>
            <a:ext cx="10791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70 opbrengst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85" name="Rechte verbindingslijn 84"/>
          <p:cNvCxnSpPr/>
          <p:nvPr/>
        </p:nvCxnSpPr>
        <p:spPr>
          <a:xfrm>
            <a:off x="2102028" y="3763147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2653525" y="3763147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kstvak 5"/>
          <p:cNvSpPr txBox="1">
            <a:spLocks noChangeArrowheads="1"/>
          </p:cNvSpPr>
          <p:nvPr/>
        </p:nvSpPr>
        <p:spPr bwMode="auto">
          <a:xfrm>
            <a:off x="2016938" y="3555820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8" name="Tekstvak 6"/>
          <p:cNvSpPr txBox="1">
            <a:spLocks noChangeArrowheads="1"/>
          </p:cNvSpPr>
          <p:nvPr/>
        </p:nvSpPr>
        <p:spPr bwMode="auto">
          <a:xfrm>
            <a:off x="3104295" y="3555819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9" name="Tekstvak 1"/>
          <p:cNvSpPr txBox="1">
            <a:spLocks noChangeArrowheads="1"/>
          </p:cNvSpPr>
          <p:nvPr/>
        </p:nvSpPr>
        <p:spPr bwMode="auto">
          <a:xfrm>
            <a:off x="6796285" y="3531817"/>
            <a:ext cx="10791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70 </a:t>
            </a:r>
            <a:r>
              <a:rPr lang="nl-BE" altLang="nl-BE" sz="1200">
                <a:solidFill>
                  <a:prstClr val="black"/>
                </a:solidFill>
                <a:latin typeface="Arial" panose="020B0604020202020204" pitchFamily="34" charset="0"/>
              </a:rPr>
              <a:t>opbrengst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90" name="Rechte verbindingslijn 89"/>
          <p:cNvCxnSpPr/>
          <p:nvPr/>
        </p:nvCxnSpPr>
        <p:spPr>
          <a:xfrm>
            <a:off x="6737052" y="3783106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7288549" y="3783106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kstvak 5"/>
          <p:cNvSpPr txBox="1">
            <a:spLocks noChangeArrowheads="1"/>
          </p:cNvSpPr>
          <p:nvPr/>
        </p:nvSpPr>
        <p:spPr bwMode="auto">
          <a:xfrm>
            <a:off x="6651962" y="3575779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3" name="Tekstvak 6"/>
          <p:cNvSpPr txBox="1">
            <a:spLocks noChangeArrowheads="1"/>
          </p:cNvSpPr>
          <p:nvPr/>
        </p:nvSpPr>
        <p:spPr bwMode="auto">
          <a:xfrm>
            <a:off x="7739319" y="3575778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4" name="Tekstvak 1"/>
          <p:cNvSpPr txBox="1">
            <a:spLocks noChangeArrowheads="1"/>
          </p:cNvSpPr>
          <p:nvPr/>
        </p:nvSpPr>
        <p:spPr bwMode="auto">
          <a:xfrm>
            <a:off x="2283617" y="1728175"/>
            <a:ext cx="815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493 OTO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95" name="Rechte verbindingslijn 94"/>
          <p:cNvCxnSpPr/>
          <p:nvPr/>
        </p:nvCxnSpPr>
        <p:spPr>
          <a:xfrm>
            <a:off x="2088203" y="2002550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2639700" y="2002550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5"/>
          <p:cNvSpPr txBox="1">
            <a:spLocks noChangeArrowheads="1"/>
          </p:cNvSpPr>
          <p:nvPr/>
        </p:nvSpPr>
        <p:spPr bwMode="auto">
          <a:xfrm>
            <a:off x="2003113" y="1795223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8" name="Tekstvak 6"/>
          <p:cNvSpPr txBox="1">
            <a:spLocks noChangeArrowheads="1"/>
          </p:cNvSpPr>
          <p:nvPr/>
        </p:nvSpPr>
        <p:spPr bwMode="auto">
          <a:xfrm>
            <a:off x="3090470" y="1795222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0" name="Tekstvak 109"/>
          <p:cNvSpPr txBox="1"/>
          <p:nvPr/>
        </p:nvSpPr>
        <p:spPr>
          <a:xfrm>
            <a:off x="2063299" y="3847307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4 500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2" name="Tekstvak 111"/>
          <p:cNvSpPr txBox="1"/>
          <p:nvPr/>
        </p:nvSpPr>
        <p:spPr>
          <a:xfrm>
            <a:off x="2706218" y="209351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4 500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115" name="Tekstvak 114"/>
          <p:cNvSpPr txBox="1"/>
          <p:nvPr/>
        </p:nvSpPr>
        <p:spPr>
          <a:xfrm>
            <a:off x="2662762" y="3840358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/>
              <a:t>12 000</a:t>
            </a:r>
            <a:endParaRPr lang="nl-BE" sz="140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217670" y="388620"/>
            <a:ext cx="0" cy="57721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7312548" y="3878181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4 500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54" name="Tekstvak 1"/>
          <p:cNvSpPr txBox="1">
            <a:spLocks noChangeArrowheads="1"/>
          </p:cNvSpPr>
          <p:nvPr/>
        </p:nvSpPr>
        <p:spPr bwMode="auto">
          <a:xfrm>
            <a:off x="6881852" y="1682443"/>
            <a:ext cx="815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200" smtClean="0">
                <a:solidFill>
                  <a:prstClr val="black"/>
                </a:solidFill>
                <a:latin typeface="Arial" panose="020B0604020202020204" pitchFamily="34" charset="0"/>
              </a:rPr>
              <a:t>493 OTO</a:t>
            </a:r>
            <a:endParaRPr lang="nl-BE" altLang="nl-BE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55" name="Rechte verbindingslijn 54"/>
          <p:cNvCxnSpPr/>
          <p:nvPr/>
        </p:nvCxnSpPr>
        <p:spPr>
          <a:xfrm>
            <a:off x="6676670" y="1945671"/>
            <a:ext cx="11944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7228167" y="1945671"/>
            <a:ext cx="0" cy="5219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"/>
          <p:cNvSpPr txBox="1">
            <a:spLocks noChangeArrowheads="1"/>
          </p:cNvSpPr>
          <p:nvPr/>
        </p:nvSpPr>
        <p:spPr bwMode="auto">
          <a:xfrm>
            <a:off x="6591580" y="1738344"/>
            <a:ext cx="2776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D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" name="Tekstvak 6"/>
          <p:cNvSpPr txBox="1">
            <a:spLocks noChangeArrowheads="1"/>
          </p:cNvSpPr>
          <p:nvPr/>
        </p:nvSpPr>
        <p:spPr bwMode="auto">
          <a:xfrm>
            <a:off x="7678937" y="1738343"/>
            <a:ext cx="252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nl-BE" sz="1000" smtClean="0">
                <a:solidFill>
                  <a:prstClr val="black"/>
                </a:solidFill>
                <a:latin typeface="Arial" panose="020B0604020202020204" pitchFamily="34" charset="0"/>
              </a:rPr>
              <a:t>C</a:t>
            </a:r>
            <a:endParaRPr lang="nl-BE" altLang="nl-BE" sz="1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7288549" y="204691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C00000"/>
                </a:solidFill>
              </a:rPr>
              <a:t>4 500</a:t>
            </a:r>
            <a:endParaRPr lang="nl-BE" sz="1400">
              <a:solidFill>
                <a:srgbClr val="C00000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610806" y="205134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smtClean="0">
                <a:solidFill>
                  <a:srgbClr val="00B050"/>
                </a:solidFill>
              </a:rPr>
              <a:t>4 500</a:t>
            </a:r>
            <a:endParaRPr lang="nl-BE" sz="1400">
              <a:solidFill>
                <a:srgbClr val="00B050"/>
              </a:solidFill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4788179" y="5127199"/>
            <a:ext cx="3836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smtClean="0"/>
              <a:t>493 </a:t>
            </a:r>
            <a:r>
              <a:rPr lang="nl-BE" sz="1600"/>
              <a:t>Over te dragen </a:t>
            </a:r>
            <a:r>
              <a:rPr lang="nl-BE" sz="1600"/>
              <a:t>opbrengst</a:t>
            </a:r>
            <a:r>
              <a:rPr lang="nl-BE" sz="1600" smtClean="0"/>
              <a:t>   4 500</a:t>
            </a:r>
          </a:p>
          <a:p>
            <a:r>
              <a:rPr lang="nl-BE" sz="1600" smtClean="0"/>
              <a:t>70             @ Omzet		         4 500</a:t>
            </a:r>
            <a:endParaRPr lang="nl-BE" sz="1600"/>
          </a:p>
        </p:txBody>
      </p:sp>
      <p:sp>
        <p:nvSpPr>
          <p:cNvPr id="76" name="Tekstvak 75"/>
          <p:cNvSpPr txBox="1"/>
          <p:nvPr/>
        </p:nvSpPr>
        <p:spPr>
          <a:xfrm>
            <a:off x="219785" y="5135253"/>
            <a:ext cx="3882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smtClean="0"/>
              <a:t>70   Omzet</a:t>
            </a:r>
            <a:r>
              <a:rPr lang="nl-BE" sz="1600"/>
              <a:t>		</a:t>
            </a:r>
            <a:r>
              <a:rPr lang="nl-BE" sz="1600"/>
              <a:t>          </a:t>
            </a:r>
            <a:r>
              <a:rPr lang="nl-BE" sz="1600" smtClean="0"/>
              <a:t>           4 500</a:t>
            </a:r>
            <a:endParaRPr lang="nl-BE" sz="1600"/>
          </a:p>
          <a:p>
            <a:r>
              <a:rPr lang="nl-BE" sz="1600" smtClean="0"/>
              <a:t>493   @ Over te dragen opbrengst         4 500</a:t>
            </a:r>
          </a:p>
        </p:txBody>
      </p:sp>
      <p:sp>
        <p:nvSpPr>
          <p:cNvPr id="77" name="PIJL-LINKS en -RECHTS 76"/>
          <p:cNvSpPr/>
          <p:nvPr/>
        </p:nvSpPr>
        <p:spPr>
          <a:xfrm rot="6690980">
            <a:off x="1949870" y="2962161"/>
            <a:ext cx="1561832" cy="389387"/>
          </a:xfrm>
          <a:prstGeom prst="leftRightArrow">
            <a:avLst/>
          </a:prstGeom>
          <a:solidFill>
            <a:srgbClr val="C0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9" name="PIJL-LINKS en -RECHTS 98"/>
          <p:cNvSpPr/>
          <p:nvPr/>
        </p:nvSpPr>
        <p:spPr>
          <a:xfrm rot="3834339">
            <a:off x="6488945" y="2893359"/>
            <a:ext cx="1742958" cy="463131"/>
          </a:xfrm>
          <a:prstGeom prst="leftRightArrow">
            <a:avLst/>
          </a:prstGeom>
          <a:solidFill>
            <a:schemeClr val="accent6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34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7142</TotalTime>
  <Words>275</Words>
  <Application>Microsoft Office PowerPoint</Application>
  <PresentationFormat>Diavoorstelling (4:3)</PresentationFormat>
  <Paragraphs>177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Hendrik Claessens</dc:creator>
  <cp:lastModifiedBy>Hendrik Claessens</cp:lastModifiedBy>
  <cp:revision>289</cp:revision>
  <dcterms:created xsi:type="dcterms:W3CDTF">2013-11-13T09:09:02Z</dcterms:created>
  <dcterms:modified xsi:type="dcterms:W3CDTF">2015-11-16T16:14:38Z</dcterms:modified>
</cp:coreProperties>
</file>